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0906125" cy="7772400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1644" y="10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2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3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35.png"  /><Relationship Id="rId4" Type="http://schemas.openxmlformats.org/officeDocument/2006/relationships/image" Target="../media/image3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Relationship Id="rId8" Type="http://schemas.openxmlformats.org/officeDocument/2006/relationships/image" Target="../media/image6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Relationship Id="rId3" Type="http://schemas.openxmlformats.org/officeDocument/2006/relationships/image" Target="../media/image68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Relationship Id="rId7" Type="http://schemas.openxmlformats.org/officeDocument/2006/relationships/image" Target="../media/image7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85.png"  /><Relationship Id="rId4" Type="http://schemas.openxmlformats.org/officeDocument/2006/relationships/image" Target="../media/image5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77" y="760586"/>
            <a:ext cx="747239" cy="6478808"/>
            <a:chOff x="-156017" y="760586"/>
            <a:chExt cx="747239" cy="6478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017" y="760586"/>
              <a:ext cx="747239" cy="64788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9110" y="646310"/>
            <a:ext cx="4410352" cy="6478808"/>
            <a:chOff x="6569134" y="646310"/>
            <a:chExt cx="4410352" cy="64788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9134" y="646310"/>
              <a:ext cx="4410352" cy="6478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88266" y="2650834"/>
            <a:ext cx="5142999" cy="3299912"/>
            <a:chOff x="4788266" y="2650834"/>
            <a:chExt cx="5142999" cy="32999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8266" y="2650834"/>
              <a:ext cx="5142999" cy="329991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4105" y="47652"/>
            <a:ext cx="6489508" cy="52063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500" dirty="0">
                <a:solidFill>
                  <a:srgbClr val="000000"/>
                </a:solidFill>
                <a:latin typeface="Bebas" pitchFamily="34" charset="0"/>
                <a:cs typeface="Bebas" pitchFamily="34" charset="0"/>
              </a:rPr>
              <a:t>2022-1</a:t>
            </a:r>
          </a:p>
          <a:p>
            <a:r>
              <a:rPr lang="en-US" sz="7500" dirty="0">
                <a:solidFill>
                  <a:srgbClr val="000000"/>
                </a:solidFill>
                <a:latin typeface="Bebas" pitchFamily="34" charset="0"/>
                <a:cs typeface="Bebas" pitchFamily="34" charset="0"/>
              </a:rPr>
              <a:t>TERM</a:t>
            </a:r>
          </a:p>
          <a:p>
            <a:r>
              <a:rPr lang="en-US" sz="7500" dirty="0">
                <a:solidFill>
                  <a:srgbClr val="000000"/>
                </a:solidFill>
                <a:latin typeface="Bebas" pitchFamily="34" charset="0"/>
                <a:cs typeface="Bebas" pitchFamily="34" charset="0"/>
              </a:rPr>
              <a:t>project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364105" y="5277255"/>
            <a:ext cx="5136241" cy="11043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과목  : 빅데이터분석</a:t>
            </a:r>
          </a:p>
          <a:p>
            <a:r>
              <a:rPr lang="en-US" sz="12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주제  :  KBL기록지를 활용한 미래 유망한 선수 찾기</a:t>
            </a:r>
          </a:p>
          <a:p>
            <a:r>
              <a:rPr lang="en-US" sz="12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조원  :  20181823 윤기창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3956" y="297553"/>
            <a:ext cx="7165269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_전체선수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9012" y="2035312"/>
            <a:ext cx="9626737" cy="5298144"/>
            <a:chOff x="639012" y="2035312"/>
            <a:chExt cx="9626737" cy="52981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012" y="2035312"/>
              <a:ext cx="9626737" cy="529814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51486" y="1381762"/>
            <a:ext cx="10802686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kbl.or.kr에서  현재  KBL  리그에서  뛰고  있는  모든  선수들의  기록을  크롤링  해왔습니다.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3956" y="297553"/>
            <a:ext cx="7165269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_전체선수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9012" y="1435915"/>
            <a:ext cx="9626737" cy="5897540"/>
            <a:chOff x="639012" y="1435915"/>
            <a:chExt cx="9626737" cy="58975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012" y="1435915"/>
              <a:ext cx="9626737" cy="5897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3956" y="297553"/>
            <a:ext cx="7165269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_전체선수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11376" y="1435915"/>
            <a:ext cx="6482009" cy="5897540"/>
            <a:chOff x="2211376" y="1435915"/>
            <a:chExt cx="6482009" cy="58975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1376" y="1435915"/>
              <a:ext cx="6482009" cy="5897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3956" y="297553"/>
            <a:ext cx="7165269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_전체선수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6584" y="2155184"/>
            <a:ext cx="9211593" cy="5253167"/>
            <a:chOff x="846584" y="2155184"/>
            <a:chExt cx="9211593" cy="52531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584" y="2155184"/>
              <a:ext cx="9211593" cy="52531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87997" y="1396738"/>
            <a:ext cx="6793150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전체  선수  기록  크롤링을 통하여 생성된 csv파일입니다.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0399" y="204600"/>
            <a:ext cx="8399864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_시즌별 best선수 이름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0" y="2015231"/>
            <a:ext cx="10895052" cy="5300280"/>
            <a:chOff x="9710" y="2015231"/>
            <a:chExt cx="10895052" cy="53002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0" y="2015231"/>
              <a:ext cx="10895052" cy="530028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383155" y="1171780"/>
            <a:ext cx="9207678" cy="801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kbl  공식  사이트에서  해당  데이터를  제공하지  않아 ,</a:t>
            </a:r>
          </a:p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나무위키에서  시즌별  best  선수  이름과  포지션을  검색하여  가져왔습니다.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0403" y="204600"/>
            <a:ext cx="8399864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_시즌별 best선수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5982" y="1852680"/>
            <a:ext cx="6732799" cy="2033034"/>
            <a:chOff x="2085982" y="1852680"/>
            <a:chExt cx="6732799" cy="20330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5982" y="1852680"/>
              <a:ext cx="6732799" cy="203303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9013" y="1347213"/>
            <a:ext cx="99956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이전에  크롤링한  현재  리그에서  뛰고  있는  모든  선수들의  데이터와  합쳐서  시즌  best선수  기록을  가지고  왔습니다.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855838" y="4071822"/>
            <a:ext cx="4789629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이를  통하여  생성된  csv파일  입니다.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91942" y="4564293"/>
            <a:ext cx="8720878" cy="2760627"/>
            <a:chOff x="1091942" y="4564293"/>
            <a:chExt cx="8720878" cy="2760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942" y="4564293"/>
              <a:ext cx="8720878" cy="2760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5175" y="204600"/>
            <a:ext cx="9771618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_시즌별 best선수 루키시즌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866125" y="774679"/>
            <a:ext cx="2038636" cy="185906"/>
            <a:chOff x="8866125" y="774679"/>
            <a:chExt cx="2038636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6125" y="774679"/>
              <a:ext cx="2038636" cy="18590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83152" y="1328360"/>
            <a:ext cx="9207678" cy="429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kbl.or.kr에서  시즌별  best선수의  루키시절  3년의  기록을  가지고  왔습니다.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774680"/>
            <a:ext cx="2038636" cy="185906"/>
            <a:chOff x="0" y="774680"/>
            <a:chExt cx="2038636" cy="1859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038636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8741" y="1839462"/>
            <a:ext cx="7627280" cy="5800132"/>
            <a:chOff x="1638741" y="1839462"/>
            <a:chExt cx="7627280" cy="5800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741" y="1839462"/>
              <a:ext cx="7627280" cy="5800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5175" y="204600"/>
            <a:ext cx="9771618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_시즌별 best선수 루키시즌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866125" y="774679"/>
            <a:ext cx="2038636" cy="185906"/>
            <a:chOff x="8866125" y="774679"/>
            <a:chExt cx="2038636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6125" y="774679"/>
              <a:ext cx="2038636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038636" cy="185906"/>
            <a:chOff x="0" y="774680"/>
            <a:chExt cx="2038636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038636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1844" y="1155559"/>
            <a:ext cx="8641073" cy="6586005"/>
            <a:chOff x="1131844" y="1155559"/>
            <a:chExt cx="8641073" cy="65860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844" y="1155559"/>
              <a:ext cx="8641073" cy="6586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5175" y="204600"/>
            <a:ext cx="9771618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_시즌별 best선수 루키시즌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866125" y="774679"/>
            <a:ext cx="2038636" cy="185906"/>
            <a:chOff x="8866125" y="774679"/>
            <a:chExt cx="2038636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6125" y="774679"/>
              <a:ext cx="2038636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038636" cy="185906"/>
            <a:chOff x="0" y="774680"/>
            <a:chExt cx="2038636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038636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5165" y="1559167"/>
            <a:ext cx="6694432" cy="5684440"/>
            <a:chOff x="2105165" y="1559167"/>
            <a:chExt cx="6694432" cy="56844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165" y="1559167"/>
              <a:ext cx="6694432" cy="5684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5175" y="204600"/>
            <a:ext cx="9771618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_시즌별 best선수 루키시즌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866125" y="774679"/>
            <a:ext cx="2038636" cy="185906"/>
            <a:chOff x="8866125" y="774679"/>
            <a:chExt cx="2038636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6125" y="774679"/>
              <a:ext cx="2038636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038636" cy="185906"/>
            <a:chOff x="0" y="774680"/>
            <a:chExt cx="2038636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038636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3369" y="2900780"/>
            <a:ext cx="9478024" cy="3214883"/>
            <a:chOff x="713369" y="2900780"/>
            <a:chExt cx="9478024" cy="32148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369" y="2900780"/>
              <a:ext cx="9478024" cy="321488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87997" y="1771219"/>
            <a:ext cx="6793150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시즌별  best선수  루키시절  3년의  기록의  평균입니다.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211" y="666839"/>
            <a:ext cx="10946640" cy="2364362"/>
            <a:chOff x="-8211" y="666839"/>
            <a:chExt cx="10946640" cy="23643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1" y="666839"/>
              <a:ext cx="10946640" cy="23643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5704" y="1088248"/>
            <a:ext cx="4956188" cy="15215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700" dirty="0">
                <a:solidFill>
                  <a:srgbClr val="383838"/>
                </a:solidFill>
                <a:latin typeface="Bebas" pitchFamily="34" charset="0"/>
                <a:cs typeface="Bebas" pitchFamily="34" charset="0"/>
              </a:rPr>
              <a:t>contents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728662" y="3452610"/>
            <a:ext cx="9189479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1    -    </a:t>
            </a:r>
            <a:r>
              <a:rPr lang="en-US" sz="1500" kern="0" spc="-100" dirty="0" err="1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개발동기</a:t>
            </a:r>
            <a: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  .............................................................................................................................................................................  3</a:t>
            </a:r>
            <a:b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</a:br>
            <a:endParaRPr lang="en-US" sz="1500" kern="0" spc="-100" dirty="0">
              <a:solidFill>
                <a:srgbClr val="383838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2      -    </a:t>
            </a:r>
            <a:r>
              <a:rPr lang="ko-KR" alt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프로젝트 </a:t>
            </a:r>
            <a:r>
              <a:rPr lang="en-US" sz="1500" kern="0" spc="-100" dirty="0" err="1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목표</a:t>
            </a:r>
            <a: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  ................................................................................................................................................................  3</a:t>
            </a:r>
            <a:b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</a:br>
            <a:endParaRPr lang="en-US" sz="1500" kern="0" spc="-100" dirty="0">
              <a:solidFill>
                <a:srgbClr val="383838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342900" indent="-342900">
              <a:buAutoNum type="arabicPlain" startAt="3"/>
            </a:pPr>
            <a: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-    데이터 </a:t>
            </a:r>
            <a:r>
              <a:rPr lang="en-US" sz="1500" kern="0" spc="-100" dirty="0" err="1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수집</a:t>
            </a:r>
            <a: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  ...................................................................................................................................................................  4</a:t>
            </a:r>
            <a:b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</a:br>
            <a: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3.1    -    </a:t>
            </a:r>
            <a:r>
              <a:rPr lang="ko-KR" alt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신인선수 기록 수집</a:t>
            </a: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...........................................................................................................................................  4</a:t>
            </a:r>
            <a:b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</a:b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3.2    -     </a:t>
            </a:r>
            <a:r>
              <a:rPr lang="ko-KR" alt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전체선수 기록 수집</a:t>
            </a: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..........................................................................................................................................  10</a:t>
            </a:r>
            <a:b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</a:b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3.3    -    </a:t>
            </a:r>
            <a:r>
              <a:rPr lang="ko-KR" altLang="en-US" sz="1500" kern="0" spc="-100" dirty="0" err="1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시즌별</a:t>
            </a:r>
            <a:r>
              <a:rPr lang="ko-KR" alt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best</a:t>
            </a:r>
            <a:r>
              <a:rPr lang="ko-KR" alt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선수 기록 수집</a:t>
            </a: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.............................................................................................................................  14</a:t>
            </a:r>
            <a:b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</a:br>
            <a:endParaRPr lang="en-US" altLang="ko-KR" sz="1500" kern="0" spc="-100" dirty="0">
              <a:solidFill>
                <a:srgbClr val="383838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342900" indent="-342900">
              <a:buAutoNum type="arabicPlain" startAt="3"/>
            </a:pP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-    </a:t>
            </a:r>
            <a:r>
              <a:rPr lang="ko-KR" alt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데이터 </a:t>
            </a:r>
            <a:r>
              <a:rPr lang="ko-KR" altLang="en-US" sz="1500" kern="0" spc="-100" dirty="0" err="1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전처리</a:t>
            </a: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  ..............................................................................................................................................................  21</a:t>
            </a:r>
            <a:b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</a:br>
            <a:endParaRPr lang="en-US" sz="1500" kern="0" spc="-100" dirty="0">
              <a:solidFill>
                <a:srgbClr val="383838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342900" indent="-342900">
              <a:buAutoNum type="arabicPlain" startAt="5"/>
            </a:pPr>
            <a: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-     데이터 </a:t>
            </a:r>
            <a:r>
              <a:rPr lang="en-US" sz="1500" kern="0" spc="-100" dirty="0" err="1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분석</a:t>
            </a:r>
            <a: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  ..................................................................................................................................................................  22</a:t>
            </a:r>
            <a:b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</a:b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          5.1    -    </a:t>
            </a:r>
            <a:r>
              <a:rPr lang="ko-KR" alt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미래 경기 출전 확률 분석</a:t>
            </a: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.......................................................................................................................  22</a:t>
            </a:r>
            <a:b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</a:b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          5.2    -    </a:t>
            </a:r>
            <a:r>
              <a:rPr lang="ko-KR" alt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미래 시즌</a:t>
            </a: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best </a:t>
            </a:r>
            <a:r>
              <a:rPr lang="ko-KR" alt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선발확률 분석</a:t>
            </a:r>
            <a: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…………………………………………………………………………....………..  30</a:t>
            </a:r>
          </a:p>
          <a:p>
            <a:br>
              <a:rPr lang="en-US" altLang="ko-KR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</a:br>
            <a: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6        -     </a:t>
            </a:r>
            <a:r>
              <a:rPr lang="ko-KR" alt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최종결과 </a:t>
            </a:r>
            <a:r>
              <a:rPr lang="en-US" sz="1500" kern="0" spc="-100" dirty="0">
                <a:solidFill>
                  <a:srgbClr val="383838"/>
                </a:solidFill>
                <a:latin typeface="S-Core Dream 4 Regular" pitchFamily="34" charset="0"/>
                <a:cs typeface="S-Core Dream 4 Regular" pitchFamily="34" charset="0"/>
              </a:rPr>
              <a:t>..........................................................................................................................................................................  39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3958" y="297553"/>
            <a:ext cx="7165269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_신인선수 이름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9012" y="2140165"/>
            <a:ext cx="9626737" cy="4806759"/>
            <a:chOff x="639012" y="2140165"/>
            <a:chExt cx="9626737" cy="48067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012" y="2140165"/>
              <a:ext cx="9626737" cy="480675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9013" y="1478005"/>
            <a:ext cx="99194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kbl.or.kr에서  드래프트  연도별로  2020년도, 2021년도 드래프트를 통하여 선발된 선수들  이름을 크롤링하여 왔습니다.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2996" y="297553"/>
            <a:ext cx="4948155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전처리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824" y="2876595"/>
            <a:ext cx="7927113" cy="1072611"/>
            <a:chOff x="1488824" y="2876595"/>
            <a:chExt cx="7927113" cy="10726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824" y="2876595"/>
              <a:ext cx="7927113" cy="10726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019808" y="1894874"/>
            <a:ext cx="7297719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게임에  출전한  횟수가  0인  데이터를  모두  삭제했습니다.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488824" y="5086573"/>
            <a:ext cx="7927113" cy="1044834"/>
            <a:chOff x="1488824" y="5086573"/>
            <a:chExt cx="7927113" cy="10448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824" y="5086573"/>
              <a:ext cx="7927113" cy="1044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1573" y="297553"/>
            <a:ext cx="7262423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분석_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target변수 분석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12514" y="1546531"/>
            <a:ext cx="11819602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우선,  Target  데이터를  출전  게임수로  하여  신인  선수들  중  미래에  주전을  찾아보려고  합니다.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12212" y="2771529"/>
            <a:ext cx="2533206" cy="460583"/>
            <a:chOff x="212212" y="2771529"/>
            <a:chExt cx="2533206" cy="460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212" y="2771529"/>
              <a:ext cx="2533206" cy="460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212" y="3420375"/>
            <a:ext cx="2484939" cy="1606542"/>
            <a:chOff x="212212" y="3420375"/>
            <a:chExt cx="2484939" cy="16065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212" y="3420375"/>
              <a:ext cx="2484939" cy="1606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25005" y="3137981"/>
            <a:ext cx="3509502" cy="2592931"/>
            <a:chOff x="3125005" y="3137981"/>
            <a:chExt cx="3509502" cy="25929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5005" y="3137981"/>
              <a:ext cx="3509502" cy="25929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5005" y="2771529"/>
            <a:ext cx="3209687" cy="230291"/>
            <a:chOff x="3125005" y="2771529"/>
            <a:chExt cx="3209687" cy="2302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5005" y="2771529"/>
              <a:ext cx="3209687" cy="23029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59756" y="2463888"/>
            <a:ext cx="2942810" cy="369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target값  기술통계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6799277" y="2771529"/>
            <a:ext cx="3952098" cy="815980"/>
            <a:chOff x="6799277" y="2771529"/>
            <a:chExt cx="3952098" cy="8159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9277" y="2771529"/>
              <a:ext cx="3952098" cy="8159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4693" y="3885714"/>
            <a:ext cx="4626027" cy="211234"/>
            <a:chOff x="6334693" y="3885714"/>
            <a:chExt cx="4626027" cy="2112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4693" y="3885714"/>
              <a:ext cx="4626027" cy="21123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497532" y="5976935"/>
            <a:ext cx="11864547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Target  변수인  출전  게임수가  왜도 0.81, 첨도 -0.08로 매우 이상적인 분포를 나타내고 있습니다.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1572" y="297553"/>
            <a:ext cx="7262423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분석_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연속형변수 분석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38728" y="1472749"/>
            <a:ext cx="70273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위의  데이터  딕셔너리를  보면  알  수  있듯,  해당  </a:t>
            </a:r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분석에는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</a:t>
            </a: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player,  position을  제외한  모든  변수가  연속형변수임을  알  수  있습니다.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32318" y="2415144"/>
            <a:ext cx="6360248" cy="477423"/>
            <a:chOff x="332318" y="2415144"/>
            <a:chExt cx="6360248" cy="4774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318" y="2415144"/>
              <a:ext cx="6360248" cy="477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2318" y="3051346"/>
            <a:ext cx="4626027" cy="544238"/>
            <a:chOff x="332318" y="3051346"/>
            <a:chExt cx="4626027" cy="544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318" y="3051346"/>
              <a:ext cx="4626027" cy="544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89091" y="2276045"/>
            <a:ext cx="2618549" cy="2094839"/>
            <a:chOff x="6918610" y="2548165"/>
            <a:chExt cx="2618549" cy="20948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8610" y="2548165"/>
              <a:ext cx="2618549" cy="20948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5971" y="4525129"/>
            <a:ext cx="9032821" cy="2787435"/>
            <a:chOff x="935971" y="4525129"/>
            <a:chExt cx="9032821" cy="27874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971" y="4525129"/>
              <a:ext cx="9032821" cy="2787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1572" y="297553"/>
            <a:ext cx="7262423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분석_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연속형변수 분석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718" y="1147130"/>
            <a:ext cx="7375666" cy="6493051"/>
            <a:chOff x="251718" y="1147130"/>
            <a:chExt cx="7375666" cy="64930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718" y="1147130"/>
              <a:ext cx="7375666" cy="64930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739114" y="5487493"/>
            <a:ext cx="291529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p-value와  correlation값을  보면,  </a:t>
            </a:r>
          </a:p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경기  수에  있어서  3점슛,  </a:t>
            </a:r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블록은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</a:p>
          <a:p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낮은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상관관계를,  </a:t>
            </a:r>
          </a:p>
          <a:p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나머지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변수들은 다소  </a:t>
            </a:r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높은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</a:t>
            </a:r>
          </a:p>
          <a:p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상관관계를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나타냄을  </a:t>
            </a:r>
          </a:p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알  수  있습니다.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5274" y="292451"/>
            <a:ext cx="6561321" cy="11503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분석_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가중치 부여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144903" y="1670223"/>
            <a:ext cx="661495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아래  상관관계를 바탕으로  가중치를  부여하여 </a:t>
            </a: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어떤  선수가  주전으로  뛸  가능성이  높은가에  대해  확인해  보았습니다.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143107" y="2512374"/>
            <a:ext cx="2618549" cy="2094839"/>
            <a:chOff x="4143107" y="2512374"/>
            <a:chExt cx="2618549" cy="20948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107" y="2512374"/>
              <a:ext cx="2618549" cy="2094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1809" y="4834622"/>
            <a:ext cx="6461144" cy="1755870"/>
            <a:chOff x="2221809" y="4834622"/>
            <a:chExt cx="6461144" cy="17558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1809" y="4834622"/>
              <a:ext cx="6461144" cy="1755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5274" y="490606"/>
            <a:ext cx="6561321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</a:t>
            </a:r>
            <a:r>
              <a:rPr lang="en-US" sz="4300" kern="0" spc="-4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분석</a:t>
            </a:r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</a:t>
            </a:r>
            <a:r>
              <a:rPr lang="ko-KR" alt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출전확률 예측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171" y="1551674"/>
            <a:ext cx="4626027" cy="1975699"/>
            <a:chOff x="429171" y="1551674"/>
            <a:chExt cx="4626027" cy="19756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171" y="1551674"/>
              <a:ext cx="4626027" cy="1975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9171" y="3786317"/>
            <a:ext cx="4626027" cy="3862019"/>
            <a:chOff x="429171" y="3786317"/>
            <a:chExt cx="4626027" cy="3862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171" y="3786317"/>
              <a:ext cx="4626027" cy="3862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47019" y="1551674"/>
            <a:ext cx="4626027" cy="2845081"/>
            <a:chOff x="5847019" y="1551674"/>
            <a:chExt cx="4626027" cy="28450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7019" y="1551674"/>
              <a:ext cx="4626027" cy="284508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847019" y="4540801"/>
            <a:ext cx="5085223" cy="369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position별 경기 출전 확률이 높은선수 순위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00237" y="4115028"/>
            <a:ext cx="4662857" cy="3425773"/>
            <a:chOff x="600237" y="4115028"/>
            <a:chExt cx="4662857" cy="34257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237" y="4115028"/>
              <a:ext cx="4662857" cy="34257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47019" y="4943828"/>
            <a:ext cx="2933617" cy="2596973"/>
            <a:chOff x="5847019" y="4943828"/>
            <a:chExt cx="2933617" cy="25969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7019" y="4943828"/>
              <a:ext cx="2933617" cy="2596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62999" y="490605"/>
            <a:ext cx="6561321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</a:t>
            </a:r>
            <a:r>
              <a:rPr lang="en-US" sz="4300" kern="0" spc="-4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분석_</a:t>
            </a:r>
            <a:r>
              <a:rPr lang="en-US" sz="2400" kern="0" spc="-2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가중치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 </a:t>
            </a:r>
            <a:r>
              <a:rPr lang="ko-KR" alt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신뢰성 </a:t>
            </a:r>
            <a:r>
              <a:rPr lang="en-US" sz="2400" kern="0" spc="-2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확인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33456" y="1602200"/>
            <a:ext cx="9656774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현재  선수들에게  해당  가중치를  부여하여  가중치의  신뢰성을  확인하겠습니다.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32530" y="3938663"/>
            <a:ext cx="4626027" cy="1491964"/>
            <a:chOff x="932530" y="3938663"/>
            <a:chExt cx="4626027" cy="14919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30" y="3938663"/>
              <a:ext cx="4626027" cy="149196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92315" y="5791200"/>
            <a:ext cx="44958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현재  선수들에게  해당  가중치를  </a:t>
            </a:r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부여하고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</a:t>
            </a:r>
          </a:p>
          <a:p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선수들의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 경기  수에  따른 변수와 </a:t>
            </a:r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상관분석을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</a:t>
            </a:r>
          </a:p>
          <a:p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통하여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가중치가  출전  경기수에  영향을  </a:t>
            </a:r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미침을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</a:t>
            </a:r>
          </a:p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알  수  있습니다.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143660" y="2127185"/>
            <a:ext cx="3825595" cy="1788820"/>
            <a:chOff x="6143660" y="2127185"/>
            <a:chExt cx="3825595" cy="17888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660" y="2127185"/>
              <a:ext cx="3825595" cy="17888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43660" y="4081085"/>
            <a:ext cx="3715128" cy="3046405"/>
            <a:chOff x="6143660" y="4081085"/>
            <a:chExt cx="3715128" cy="30464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3660" y="4081085"/>
              <a:ext cx="3715128" cy="30464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9398" y="2345807"/>
            <a:ext cx="5083684" cy="1381534"/>
            <a:chOff x="879398" y="2345807"/>
            <a:chExt cx="5083684" cy="13815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398" y="2345807"/>
              <a:ext cx="5083684" cy="1381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-1352931" y="1096758"/>
            <a:ext cx="13610625" cy="19155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하지만  sub에  예측치가  높은  값이  존재하는  것을  알  수  있었습니다.</a:t>
            </a:r>
          </a:p>
          <a:p>
            <a:pPr algn="ctr"/>
            <a:endParaRPr lang="en-US" sz="1600" kern="0" spc="-100" dirty="0">
              <a:solidFill>
                <a:srgbClr val="383838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그러하여  해당  변수를  확인한  결과  경기수가  매우  낮은  외국인  선수임을  알  수  있었습니다.</a:t>
            </a:r>
          </a:p>
          <a:p>
            <a:pPr algn="ctr"/>
            <a:endParaRPr lang="en-US" sz="1600" kern="0" spc="-100" dirty="0">
              <a:solidFill>
                <a:srgbClr val="383838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이러한  변수를  제거하고  다시  확인하여  보았습니다.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120952" y="2946032"/>
            <a:ext cx="4662857" cy="163609"/>
            <a:chOff x="3120952" y="2946032"/>
            <a:chExt cx="4662857" cy="1636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0952" y="2946032"/>
              <a:ext cx="4662857" cy="16360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821905" y="2920245"/>
            <a:ext cx="2506934" cy="307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(10경기  미만  외국인  선수)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17077" y="3176163"/>
            <a:ext cx="3647675" cy="1478000"/>
            <a:chOff x="517077" y="3176163"/>
            <a:chExt cx="3647675" cy="1478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077" y="3176163"/>
              <a:ext cx="3647675" cy="1478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077" y="4761491"/>
            <a:ext cx="3647675" cy="2928257"/>
            <a:chOff x="517077" y="4761491"/>
            <a:chExt cx="3647675" cy="29282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077" y="4761491"/>
              <a:ext cx="3647675" cy="29282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26528" y="3325429"/>
            <a:ext cx="4662857" cy="1876516"/>
            <a:chOff x="4826528" y="3325429"/>
            <a:chExt cx="4662857" cy="18765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6528" y="3325429"/>
              <a:ext cx="4662857" cy="187651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779427" y="6241059"/>
            <a:ext cx="8987869" cy="411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다음과  같이  다소  높은  상관관계를  가지는  것을  알  수  있었습니다.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4830337" y="5411652"/>
            <a:ext cx="5578597" cy="595417"/>
            <a:chOff x="4830337" y="5411652"/>
            <a:chExt cx="5578597" cy="5954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337" y="5411652"/>
              <a:ext cx="5578597" cy="595417"/>
            </a:xfrm>
            <a:prstGeom prst="rect">
              <a:avLst/>
            </a:prstGeom>
          </p:spPr>
        </p:pic>
      </p:grpSp>
      <p:sp>
        <p:nvSpPr>
          <p:cNvPr id="3" name="Object 2">
            <a:extLst>
              <a:ext uri="{FF2B5EF4-FFF2-40B4-BE49-F238E27FC236}">
                <a16:creationId xmlns:a16="http://schemas.microsoft.com/office/drawing/2014/main" id="{96C7B1FC-4984-9293-C746-384555E8A9E7}"/>
              </a:ext>
            </a:extLst>
          </p:cNvPr>
          <p:cNvSpPr txBox="1"/>
          <p:nvPr/>
        </p:nvSpPr>
        <p:spPr>
          <a:xfrm>
            <a:off x="2862999" y="490605"/>
            <a:ext cx="6561321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</a:t>
            </a:r>
            <a:r>
              <a:rPr lang="en-US" sz="4300" kern="0" spc="-4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분석_</a:t>
            </a:r>
            <a:r>
              <a:rPr lang="en-US" sz="2400" kern="0" spc="-2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가중치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 </a:t>
            </a:r>
            <a:r>
              <a:rPr lang="ko-KR" alt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신뢰성 </a:t>
            </a:r>
            <a:r>
              <a:rPr lang="en-US" sz="2400" kern="0" spc="-2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확인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26097" y="2037764"/>
            <a:ext cx="4662857" cy="2828899"/>
            <a:chOff x="5926097" y="2037764"/>
            <a:chExt cx="4662857" cy="28288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6097" y="2037764"/>
              <a:ext cx="4662857" cy="28288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1998" y="2267996"/>
            <a:ext cx="4662857" cy="2368435"/>
            <a:chOff x="311998" y="2267996"/>
            <a:chExt cx="4662857" cy="2368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998" y="2267996"/>
              <a:ext cx="4662857" cy="2368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7580" y="4699763"/>
            <a:ext cx="3086295" cy="2816455"/>
            <a:chOff x="1087580" y="4699763"/>
            <a:chExt cx="3086295" cy="28164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7580" y="4699763"/>
              <a:ext cx="3086295" cy="281645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882351" y="1560533"/>
            <a:ext cx="4125525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기록에  따른  미래  경기수  예측치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125531" y="1560533"/>
            <a:ext cx="4553687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루키  시즌  경기수  포지션별  상위5명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797463" y="4957773"/>
            <a:ext cx="2923936" cy="2588403"/>
            <a:chOff x="6797463" y="4957773"/>
            <a:chExt cx="2923936" cy="25884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7463" y="4957773"/>
              <a:ext cx="2923936" cy="2588403"/>
            </a:xfrm>
            <a:prstGeom prst="rect">
              <a:avLst/>
            </a:prstGeom>
          </p:spPr>
        </p:pic>
      </p:grpSp>
      <p:sp>
        <p:nvSpPr>
          <p:cNvPr id="3" name="Object 2">
            <a:extLst>
              <a:ext uri="{FF2B5EF4-FFF2-40B4-BE49-F238E27FC236}">
                <a16:creationId xmlns:a16="http://schemas.microsoft.com/office/drawing/2014/main" id="{D572A8E7-01FE-2E28-0819-26B5925C4B9B}"/>
              </a:ext>
            </a:extLst>
          </p:cNvPr>
          <p:cNvSpPr txBox="1"/>
          <p:nvPr/>
        </p:nvSpPr>
        <p:spPr>
          <a:xfrm>
            <a:off x="3265274" y="490606"/>
            <a:ext cx="6561321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</a:t>
            </a:r>
            <a:r>
              <a:rPr lang="en-US" sz="4300" kern="0" spc="-4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분석</a:t>
            </a:r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</a:t>
            </a:r>
            <a:r>
              <a:rPr lang="ko-KR" alt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출전확률 예측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1607" y="1489818"/>
            <a:ext cx="5542909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수업 과정에서  데이터를  웹상에서  가져와  해당  데이터를  </a:t>
            </a: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활용한다는  부분이  재미있었으며,  최근  재미있게  보고  있는  </a:t>
            </a: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KBL에서  어떤  선수가  현재  주전  선수,  혹은  시즌  최고의  </a:t>
            </a: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선수가  될  것인지  궁금증이  생겼습니다.</a:t>
            </a:r>
          </a:p>
          <a:p>
            <a:pPr algn="ctr"/>
            <a:endParaRPr lang="en-US" sz="1600" kern="0" spc="-100" dirty="0">
              <a:solidFill>
                <a:srgbClr val="383838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이에  따라서  직접  농구  선수들에  대한  데이터를  크롤링하여  </a:t>
            </a: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해당  데이터를  분석하여  보고  싶다는  생각이  들어  해당  </a:t>
            </a: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프로젝트를  진행하게  되었습니다.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08447" y="292488"/>
            <a:ext cx="3431802" cy="1150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개발 동기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14806" y="5706357"/>
            <a:ext cx="767650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최근에  개막한  KBL을  시청하며  있었던  새로운  선수들에  대한  정보를  알고  그  선수들  중  </a:t>
            </a:r>
          </a:p>
          <a:p>
            <a:pPr algn="ctr"/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어떤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선수가  성적이  좋고  추후에  </a:t>
            </a: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팀의  주전으로  뛰거나  시즌  베스트  라인업에  들  수  있을  </a:t>
            </a: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것인가에  대해  크롤링한  데이터를  분석하여  더  재미있게  </a:t>
            </a: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KBL  경기를  시청하기  위함.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872703" y="4073879"/>
            <a:ext cx="4739033" cy="1150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프로젝트 목표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431" y="4556069"/>
            <a:ext cx="2645331" cy="185906"/>
            <a:chOff x="8259431" y="4556069"/>
            <a:chExt cx="2645331" cy="1859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455606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556070"/>
            <a:ext cx="2645331" cy="185906"/>
            <a:chOff x="0" y="4556070"/>
            <a:chExt cx="2645331" cy="1859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5607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1573" y="297553"/>
            <a:ext cx="7262423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분석_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target변수 분석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9332" y="1418092"/>
            <a:ext cx="93346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이번에는,   Target   데이터를   시즌  best선수  여부로  하여  신인  선수들  중  유망한  선수를  찾아보려고  합니다.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13903" y="2258286"/>
            <a:ext cx="4662857" cy="444082"/>
            <a:chOff x="313903" y="2258286"/>
            <a:chExt cx="4662857" cy="4440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03" y="2258286"/>
              <a:ext cx="4662857" cy="444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3903" y="3225120"/>
            <a:ext cx="4662857" cy="3321487"/>
            <a:chOff x="313903" y="3225120"/>
            <a:chExt cx="4662857" cy="33214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903" y="3225120"/>
              <a:ext cx="4662857" cy="33214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91989" y="2673303"/>
            <a:ext cx="5362399" cy="1957917"/>
            <a:chOff x="5191989" y="2673303"/>
            <a:chExt cx="5362399" cy="19579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1989" y="2673303"/>
              <a:ext cx="5362399" cy="195791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191989" y="4967135"/>
            <a:ext cx="6994290" cy="801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전체  선수  데이터프레임에  </a:t>
            </a:r>
          </a:p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시즌  best선수  여부와  포지션을  추가했습니다.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5272" y="490606"/>
            <a:ext cx="6561321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</a:t>
            </a:r>
            <a:r>
              <a:rPr lang="en-US" sz="4300" kern="0" spc="-4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분석</a:t>
            </a:r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</a:t>
            </a:r>
            <a:r>
              <a:rPr lang="ko-KR" alt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상관분석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0776" y="3556175"/>
            <a:ext cx="3351060" cy="587524"/>
            <a:chOff x="1250776" y="3556175"/>
            <a:chExt cx="3351060" cy="587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0776" y="3556175"/>
              <a:ext cx="3351060" cy="587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776" y="4304468"/>
            <a:ext cx="3351060" cy="766386"/>
            <a:chOff x="1250776" y="4304468"/>
            <a:chExt cx="3351060" cy="7663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776" y="4304468"/>
              <a:ext cx="3351060" cy="7663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43217" y="3317741"/>
            <a:ext cx="4662857" cy="852849"/>
            <a:chOff x="5643217" y="3317741"/>
            <a:chExt cx="4662857" cy="8528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3217" y="3317741"/>
              <a:ext cx="4662857" cy="852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3217" y="4392084"/>
            <a:ext cx="4662857" cy="577410"/>
            <a:chOff x="5643217" y="4392084"/>
            <a:chExt cx="4662857" cy="5774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3217" y="4392084"/>
              <a:ext cx="4662857" cy="5774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43217" y="5129943"/>
            <a:ext cx="4662857" cy="545426"/>
            <a:chOff x="5643217" y="5129943"/>
            <a:chExt cx="4662857" cy="5454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3217" y="5129943"/>
              <a:ext cx="4662857" cy="54542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-1287193" y="1785926"/>
            <a:ext cx="13479148" cy="801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아래와  같이  포지션별로  데이터프레임을  새로  만들고</a:t>
            </a:r>
          </a:p>
          <a:p>
            <a:pPr algn="ctr"/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best선수를  삭제한  전체선수  데이터프레임과  합쳐  각  계수별  상관관계를   분석하였습니다.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594878" y="5287983"/>
            <a:ext cx="4662857" cy="160788"/>
            <a:chOff x="594878" y="5287983"/>
            <a:chExt cx="4662857" cy="1607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878" y="5287983"/>
              <a:ext cx="4662857" cy="160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7062" y="583558"/>
            <a:ext cx="6561321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</a:t>
            </a:r>
            <a:r>
              <a:rPr lang="en-US" sz="4300" kern="0" spc="-4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분석</a:t>
            </a:r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</a:t>
            </a:r>
            <a:r>
              <a:rPr lang="ko-KR" alt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상관관계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 확인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278" y="2681036"/>
            <a:ext cx="6890206" cy="4326678"/>
            <a:chOff x="2007278" y="2681036"/>
            <a:chExt cx="6890206" cy="43266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278" y="2681036"/>
              <a:ext cx="6890206" cy="432667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43316" y="1632654"/>
            <a:ext cx="921813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센터의  경우,  pvalue를  통해  알  수  있듯,  3점슛,  스틸,  어시스트,  자유투,  턴오버,  평균득점,  효율성,  </a:t>
            </a:r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게임수가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</a:t>
            </a:r>
          </a:p>
          <a:p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시즌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  best  선수로  뽑히는데  영향을  주었음을  알  수  있습니다.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62416" y="1632654"/>
            <a:ext cx="83799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가드의  경우,  pvalue를  통해  알  수  있듯,  리바운드,  블록,  스틸,  어시스트,  자유투,  턴오버,  파울,  </a:t>
            </a:r>
          </a:p>
          <a:p>
            <a:r>
              <a:rPr lang="en-US" sz="1600" kern="0" spc="-100" dirty="0" err="1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평균득점</a:t>
            </a:r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,  필드골,  효율성,  게임수가  시즌  best  선수로  뽑히는데  영향을  주었음을  알  수  있습니다.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932923" y="2726208"/>
            <a:ext cx="7038916" cy="4328933"/>
            <a:chOff x="1932923" y="2726208"/>
            <a:chExt cx="7038916" cy="43289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2923" y="2726208"/>
              <a:ext cx="7038916" cy="4328933"/>
            </a:xfrm>
            <a:prstGeom prst="rect">
              <a:avLst/>
            </a:prstGeom>
          </p:spPr>
        </p:pic>
      </p:grpSp>
      <p:sp>
        <p:nvSpPr>
          <p:cNvPr id="3" name="Object 2">
            <a:extLst>
              <a:ext uri="{FF2B5EF4-FFF2-40B4-BE49-F238E27FC236}">
                <a16:creationId xmlns:a16="http://schemas.microsoft.com/office/drawing/2014/main" id="{40A7EC93-C8CB-31A6-756F-FEFF45B93B15}"/>
              </a:ext>
            </a:extLst>
          </p:cNvPr>
          <p:cNvSpPr txBox="1"/>
          <p:nvPr/>
        </p:nvSpPr>
        <p:spPr>
          <a:xfrm>
            <a:off x="3167062" y="583558"/>
            <a:ext cx="6561321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</a:t>
            </a:r>
            <a:r>
              <a:rPr lang="en-US" sz="4300" kern="0" spc="-4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분석</a:t>
            </a:r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</a:t>
            </a:r>
            <a:r>
              <a:rPr lang="ko-KR" alt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상관관계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 확인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86216" y="1632654"/>
            <a:ext cx="8532329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1600" kern="0" spc="-100">
                <a:solidFill>
                  <a:srgbClr val="383838"/>
                </a:solidFill>
                <a:latin typeface="S-Core Dream 3 Light"/>
                <a:cs typeface="S-Core Dream 3 Light"/>
              </a:rPr>
              <a:t>포워드의  경우,  pvalue를  통해  알  수  있듯,  3점슛,  리바운드,  스틸,  어시스트,  자유투,  턴오버,  </a:t>
            </a:r>
            <a:endParaRPr lang="en-US" sz="1600" kern="0" spc="-100">
              <a:solidFill>
                <a:srgbClr val="383838"/>
              </a:solidFill>
              <a:latin typeface="S-Core Dream 3 Light"/>
              <a:cs typeface="S-Core Dream 3 Light"/>
            </a:endParaRPr>
          </a:p>
          <a:p>
            <a:pPr lvl="0">
              <a:defRPr/>
            </a:pPr>
            <a:r>
              <a:rPr lang="en-US" sz="1600" kern="0" spc="-100">
                <a:solidFill>
                  <a:srgbClr val="383838"/>
                </a:solidFill>
                <a:latin typeface="S-Core Dream 3 Light"/>
                <a:cs typeface="S-Core Dream 3 Light"/>
              </a:rPr>
              <a:t>평균득점,  필드골,  효율성,  게임수가  시즌  best  선수로  뽑히는데  영향을  주었음을  알  수  있습니다.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 rot="0">
            <a:off x="1932923" y="2633354"/>
            <a:ext cx="7038916" cy="4344149"/>
            <a:chOff x="1932923" y="2633354"/>
            <a:chExt cx="7038916" cy="43441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932923" y="2633354"/>
              <a:ext cx="7038916" cy="4344149"/>
            </a:xfrm>
            <a:prstGeom prst="rect">
              <a:avLst/>
            </a:prstGeom>
          </p:spPr>
        </p:pic>
      </p:grpSp>
      <p:sp>
        <p:nvSpPr>
          <p:cNvPr id="3" name="Object 2"/>
          <p:cNvSpPr txBox="1"/>
          <p:nvPr/>
        </p:nvSpPr>
        <p:spPr>
          <a:xfrm>
            <a:off x="3167062" y="583558"/>
            <a:ext cx="6561321" cy="7540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4300" kern="0" spc="-400">
                <a:solidFill>
                  <a:srgbClr val="383838"/>
                </a:solidFill>
                <a:latin typeface="S-Core Dream 7 ExtraBold"/>
                <a:cs typeface="S-Core Dream 7 ExtraBold"/>
              </a:rPr>
              <a:t>데이터 분석_</a:t>
            </a:r>
            <a:r>
              <a:rPr lang="ko-KR" altLang="en-US" sz="2400" kern="0" spc="-200">
                <a:solidFill>
                  <a:srgbClr val="383838"/>
                </a:solidFill>
                <a:latin typeface="S-Core Dream 7 ExtraBold"/>
                <a:cs typeface="S-Core Dream 7 ExtraBold"/>
              </a:rPr>
              <a:t>상관관계</a:t>
            </a:r>
            <a:r>
              <a:rPr lang="en-US" sz="2400" kern="0" spc="-200">
                <a:solidFill>
                  <a:srgbClr val="383838"/>
                </a:solidFill>
                <a:latin typeface="S-Core Dream 7 ExtraBold"/>
                <a:cs typeface="S-Core Dream 7 ExtraBold"/>
              </a:rPr>
              <a:t> </a:t>
            </a:r>
            <a:r>
              <a:rPr lang="ko-KR" altLang="en-US" sz="2400" kern="0" spc="-200">
                <a:solidFill>
                  <a:srgbClr val="383838"/>
                </a:solidFill>
                <a:latin typeface="S-Core Dream 7 ExtraBold"/>
                <a:cs typeface="S-Core Dream 7 ExtraBold"/>
              </a:rPr>
              <a:t>확인</a:t>
            </a:r>
            <a:endParaRPr lang="ko-KR" altLang="en-US" sz="2400" kern="0" spc="-200">
              <a:solidFill>
                <a:srgbClr val="383838"/>
              </a:solidFill>
              <a:latin typeface="S-Core Dream 7 ExtraBold"/>
              <a:cs typeface="S-Core Dream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5272" y="490606"/>
            <a:ext cx="6561321" cy="7540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4300" kern="0" spc="-400">
                <a:solidFill>
                  <a:srgbClr val="383838"/>
                </a:solidFill>
                <a:latin typeface="S-Core Dream 7 ExtraBold"/>
                <a:cs typeface="S-Core Dream 7 ExtraBold"/>
              </a:rPr>
              <a:t>데이터 분석_</a:t>
            </a:r>
            <a:r>
              <a:rPr lang="ko-KR" altLang="en-US" sz="2400" kern="0" spc="-200">
                <a:solidFill>
                  <a:srgbClr val="383838"/>
                </a:solidFill>
                <a:latin typeface="S-Core Dream 7 ExtraBold"/>
                <a:cs typeface="S-Core Dream 7 ExtraBold"/>
              </a:rPr>
              <a:t>가중치</a:t>
            </a:r>
            <a:r>
              <a:rPr lang="en-US" sz="2400" kern="0" spc="-200">
                <a:solidFill>
                  <a:srgbClr val="383838"/>
                </a:solidFill>
                <a:latin typeface="S-Core Dream 7 ExtraBold"/>
                <a:cs typeface="S-Core Dream 7 ExtraBold"/>
              </a:rPr>
              <a:t> </a:t>
            </a:r>
            <a:r>
              <a:rPr lang="ko-KR" altLang="en-US" sz="2400" kern="0" spc="-200">
                <a:solidFill>
                  <a:srgbClr val="383838"/>
                </a:solidFill>
                <a:latin typeface="S-Core Dream 7 ExtraBold"/>
                <a:cs typeface="S-Core Dream 7 ExtraBold"/>
              </a:rPr>
              <a:t>부여</a:t>
            </a:r>
            <a:endParaRPr lang="ko-KR" altLang="en-US" sz="2400" kern="0" spc="-200">
              <a:solidFill>
                <a:srgbClr val="383838"/>
              </a:solidFill>
              <a:latin typeface="S-Core Dream 7 ExtraBold"/>
              <a:cs typeface="S-Core Dream 7 ExtraBold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479292" y="1622904"/>
            <a:ext cx="8919268" cy="41121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1600" kern="0" spc="-100">
                <a:solidFill>
                  <a:srgbClr val="383838"/>
                </a:solidFill>
                <a:latin typeface="S-Core Dream 3 Light"/>
                <a:cs typeface="S-Core Dream 3 Light"/>
              </a:rPr>
              <a:t>위에서  확인한  상관분석의  corr값을  활용하여  가중치를  부여하였습니다.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 rot="0">
            <a:off x="3120952" y="2124356"/>
            <a:ext cx="4662857" cy="1169035"/>
            <a:chOff x="3120952" y="2124356"/>
            <a:chExt cx="4662857" cy="11690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120952" y="2124356"/>
              <a:ext cx="4662857" cy="116903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455321" y="1318801"/>
            <a:ext cx="5991181" cy="41121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1600" kern="0" spc="-100">
                <a:solidFill>
                  <a:srgbClr val="383838"/>
                </a:solidFill>
                <a:latin typeface="S-Core Dream 3 Light"/>
                <a:cs typeface="S-Core Dream 3 Light"/>
              </a:rPr>
              <a:t>루키  데이터프레임에서  각  포지션  별로  분류후, 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 rot="0">
            <a:off x="2314286" y="3420068"/>
            <a:ext cx="6268465" cy="1104395"/>
            <a:chOff x="2314286" y="3420068"/>
            <a:chExt cx="6268465" cy="11043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314286" y="3420068"/>
              <a:ext cx="6268465" cy="1104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2314286" y="4600654"/>
            <a:ext cx="6268465" cy="1464398"/>
            <a:chOff x="2314286" y="4600654"/>
            <a:chExt cx="6268465" cy="1464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314286" y="4600654"/>
              <a:ext cx="6268465" cy="1464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2314286" y="6140688"/>
            <a:ext cx="6268465" cy="1479908"/>
            <a:chOff x="2314286" y="6140688"/>
            <a:chExt cx="6268465" cy="14799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314286" y="6140688"/>
              <a:ext cx="6268465" cy="14799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5272" y="292451"/>
            <a:ext cx="6561321" cy="11503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분석_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가중치 확인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6119" y="2181261"/>
            <a:ext cx="4523227" cy="902683"/>
            <a:chOff x="276119" y="2181261"/>
            <a:chExt cx="4523227" cy="9026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119" y="2181261"/>
              <a:ext cx="4523227" cy="9026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6119" y="3359129"/>
            <a:ext cx="4523227" cy="3052439"/>
            <a:chOff x="276119" y="3359129"/>
            <a:chExt cx="4523227" cy="30524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119" y="3359129"/>
              <a:ext cx="4523227" cy="30524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61976" y="2267172"/>
            <a:ext cx="5461381" cy="730861"/>
            <a:chOff x="5161976" y="2267172"/>
            <a:chExt cx="5461381" cy="730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1976" y="2267172"/>
              <a:ext cx="5461381" cy="730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61976" y="3282550"/>
            <a:ext cx="4662857" cy="973738"/>
            <a:chOff x="5161976" y="3282550"/>
            <a:chExt cx="4662857" cy="9737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1976" y="3282550"/>
              <a:ext cx="4662857" cy="9737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00750" y="4563719"/>
            <a:ext cx="4662857" cy="1144773"/>
            <a:chOff x="5200750" y="4563719"/>
            <a:chExt cx="4662857" cy="11447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0750" y="4563719"/>
              <a:ext cx="4662857" cy="114477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76702" y="1416392"/>
            <a:ext cx="99466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해당  가중치를  시즌  베스트로  뽑힌  기록이  있는  선수들의  루키시즌에  대입하여  해당  기록의  평균을  구하였습니다.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1721" y="490605"/>
            <a:ext cx="6561321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</a:t>
            </a:r>
            <a:r>
              <a:rPr lang="en-US" sz="4300" kern="0" spc="-4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분석</a:t>
            </a:r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</a:t>
            </a:r>
            <a:r>
              <a:rPr lang="ko-KR" alt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시즌</a:t>
            </a:r>
            <a:r>
              <a:rPr lang="en-US" altLang="ko-KR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best </a:t>
            </a:r>
            <a:r>
              <a:rPr lang="ko-KR" alt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선수 선발 확률 분석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733041" y="774678"/>
            <a:ext cx="2171721" cy="185907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79"/>
            <a:ext cx="2171721" cy="185907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05973" y="1297433"/>
            <a:ext cx="4662857" cy="2588281"/>
            <a:chOff x="3105973" y="1297433"/>
            <a:chExt cx="4662857" cy="25882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5973" y="1297433"/>
              <a:ext cx="4662857" cy="2588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0952" y="4004985"/>
            <a:ext cx="4662857" cy="3766444"/>
            <a:chOff x="3120952" y="4004985"/>
            <a:chExt cx="4662857" cy="3766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0952" y="4004985"/>
              <a:ext cx="4662857" cy="3766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268251" y="1379433"/>
            <a:ext cx="4125525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기록에  따른  미래  best선수  예측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11998" y="1856926"/>
            <a:ext cx="4662857" cy="3079788"/>
            <a:chOff x="311998" y="1856926"/>
            <a:chExt cx="4662857" cy="3079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998" y="1856926"/>
              <a:ext cx="4662857" cy="3079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4026" y="5071526"/>
            <a:ext cx="2938800" cy="2479613"/>
            <a:chOff x="1174026" y="5071526"/>
            <a:chExt cx="2938800" cy="24796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4026" y="5071526"/>
              <a:ext cx="2938800" cy="2479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52381" y="3610069"/>
            <a:ext cx="5308281" cy="1461457"/>
            <a:chOff x="5452381" y="3610069"/>
            <a:chExt cx="5308281" cy="14614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2381" y="3610069"/>
              <a:ext cx="5308281" cy="14614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4368" y="5478453"/>
            <a:ext cx="6006294" cy="498280"/>
            <a:chOff x="4754368" y="5478453"/>
            <a:chExt cx="6006294" cy="4982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4368" y="5478453"/>
              <a:ext cx="6006294" cy="498280"/>
            </a:xfrm>
            <a:prstGeom prst="rect">
              <a:avLst/>
            </a:prstGeom>
          </p:spPr>
        </p:pic>
      </p:grpSp>
      <p:sp>
        <p:nvSpPr>
          <p:cNvPr id="3" name="Object 2">
            <a:extLst>
              <a:ext uri="{FF2B5EF4-FFF2-40B4-BE49-F238E27FC236}">
                <a16:creationId xmlns:a16="http://schemas.microsoft.com/office/drawing/2014/main" id="{74B55483-AF62-63ED-98FE-38AD1522403E}"/>
              </a:ext>
            </a:extLst>
          </p:cNvPr>
          <p:cNvSpPr txBox="1"/>
          <p:nvPr/>
        </p:nvSpPr>
        <p:spPr>
          <a:xfrm>
            <a:off x="2171721" y="490605"/>
            <a:ext cx="6561321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</a:t>
            </a:r>
            <a:r>
              <a:rPr lang="en-US" sz="4300" kern="0" spc="-400" dirty="0" err="1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분석</a:t>
            </a:r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</a:t>
            </a:r>
            <a:r>
              <a:rPr lang="ko-KR" alt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시즌</a:t>
            </a:r>
            <a:r>
              <a:rPr lang="en-US" altLang="ko-KR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best </a:t>
            </a:r>
            <a:r>
              <a:rPr lang="ko-KR" alt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선수 선발 확률 분석</a:t>
            </a:r>
            <a:endParaRPr lang="en-US" dirty="0"/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C5B95CA5-20A1-9581-F871-505C334C0946}"/>
              </a:ext>
            </a:extLst>
          </p:cNvPr>
          <p:cNvGrpSpPr/>
          <p:nvPr/>
        </p:nvGrpSpPr>
        <p:grpSpPr>
          <a:xfrm>
            <a:off x="8733041" y="774678"/>
            <a:ext cx="2171721" cy="185907"/>
            <a:chOff x="8259431" y="774679"/>
            <a:chExt cx="2645331" cy="185906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C225360D-0373-5D7D-5E78-4EE897C0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2C22A339-649B-AC3A-A73D-5D69404E9702}"/>
              </a:ext>
            </a:extLst>
          </p:cNvPr>
          <p:cNvGrpSpPr/>
          <p:nvPr/>
        </p:nvGrpSpPr>
        <p:grpSpPr>
          <a:xfrm>
            <a:off x="0" y="774679"/>
            <a:ext cx="2171721" cy="185907"/>
            <a:chOff x="0" y="774680"/>
            <a:chExt cx="2645331" cy="185906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78947528-6421-70F8-E713-5D7A22CA2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9167" y="490605"/>
            <a:ext cx="2187790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300" kern="0" spc="-40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최종결과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224248" y="2697442"/>
            <a:ext cx="4125525" cy="4115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기록에  따른  미래  best선수  예측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065679" y="3135789"/>
            <a:ext cx="3067736" cy="2588403"/>
            <a:chOff x="6065679" y="3135789"/>
            <a:chExt cx="3067736" cy="25884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5679" y="3135789"/>
              <a:ext cx="3067736" cy="258840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762893" y="2697442"/>
            <a:ext cx="4125525" cy="4115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기록에  따른  미래  경기수  예측치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762893" y="3113258"/>
            <a:ext cx="2923936" cy="2588403"/>
            <a:chOff x="1762893" y="3113258"/>
            <a:chExt cx="2923936" cy="25884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2893" y="3113258"/>
              <a:ext cx="2923936" cy="2588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3958" y="297553"/>
            <a:ext cx="7165269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_신인선수 이름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1512" y="1968689"/>
            <a:ext cx="10381738" cy="5459322"/>
            <a:chOff x="261512" y="1968689"/>
            <a:chExt cx="10381738" cy="54593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512" y="1968689"/>
              <a:ext cx="10381738" cy="545932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68856" y="1416917"/>
            <a:ext cx="97670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kbl.or.kr에서  드래프트  연도별로  2020년도, 2021년도 드래프트를 통하여 선발된 선수들  이름을 크롤링하여 왔습니다.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831EBD-82AE-FD25-F876-8EDBD4CA15CB}"/>
              </a:ext>
            </a:extLst>
          </p:cNvPr>
          <p:cNvSpPr/>
          <p:nvPr/>
        </p:nvSpPr>
        <p:spPr>
          <a:xfrm>
            <a:off x="0" y="0"/>
            <a:ext cx="10906125" cy="777240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en-US" altLang="ko-KR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D111A32B-EE2C-1FA6-CAA9-E5EBEF985ED7}"/>
              </a:ext>
            </a:extLst>
          </p:cNvPr>
          <p:cNvSpPr txBox="1"/>
          <p:nvPr/>
        </p:nvSpPr>
        <p:spPr>
          <a:xfrm>
            <a:off x="3395662" y="5410200"/>
            <a:ext cx="3287155" cy="7296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ko-KR" altLang="en-US" sz="2100" kern="0" spc="-200">
                <a:solidFill>
                  <a:srgbClr val="FFFFFF"/>
                </a:solidFill>
                <a:latin typeface="S-Core Dream 7 ExtraBold"/>
                <a:cs typeface="S-Core Dream 7 ExtraBold"/>
              </a:rPr>
              <a:t>빅데이터 분석 </a:t>
            </a:r>
            <a:r>
              <a:rPr lang="en-US" altLang="ko-KR" sz="2100" kern="0" spc="-200">
                <a:solidFill>
                  <a:srgbClr val="FFFFFF"/>
                </a:solidFill>
                <a:latin typeface="S-Core Dream 7 ExtraBold"/>
                <a:cs typeface="S-Core Dream 7 ExtraBold"/>
              </a:rPr>
              <a:t>Termproject</a:t>
            </a:r>
          </a:p>
          <a:p>
            <a:pPr algn="r">
              <a:defRPr/>
            </a:pPr>
            <a:r>
              <a:rPr lang="en-US" altLang="ko-KR" sz="2100" kern="0" spc="-200">
                <a:solidFill>
                  <a:srgbClr val="FFFFFF"/>
                </a:solidFill>
                <a:latin typeface="S-Core Dream 7 ExtraBold"/>
                <a:cs typeface="S-Core Dream 7 ExtraBold"/>
              </a:rPr>
              <a:t>20181823</a:t>
            </a:r>
            <a:r>
              <a:rPr lang="ko-KR" altLang="en-US" sz="2100" kern="0" spc="-200">
                <a:solidFill>
                  <a:srgbClr val="FFFFFF"/>
                </a:solidFill>
                <a:latin typeface="S-Core Dream 7 ExtraBold"/>
                <a:cs typeface="S-Core Dream 7 ExtraBold"/>
              </a:rPr>
              <a:t> 윤기창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C9365D6-1909-3548-A295-4ECD821F020B}"/>
              </a:ext>
            </a:extLst>
          </p:cNvPr>
          <p:cNvSpPr txBox="1"/>
          <p:nvPr/>
        </p:nvSpPr>
        <p:spPr>
          <a:xfrm>
            <a:off x="632477" y="5517167"/>
            <a:ext cx="5074117" cy="11656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sz="4400">
                <a:solidFill>
                  <a:srgbClr val="FFFFFF"/>
                </a:solidFill>
                <a:latin typeface="Bebas"/>
                <a:cs typeface="Bebas"/>
              </a:rPr>
              <a:t>thank u</a:t>
            </a:r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31C498-0CA9-48E7-6153-198869B682B0}"/>
              </a:ext>
            </a:extLst>
          </p:cNvPr>
          <p:cNvGrpSpPr/>
          <p:nvPr/>
        </p:nvGrpSpPr>
        <p:grpSpPr>
          <a:xfrm>
            <a:off x="2756980" y="6242835"/>
            <a:ext cx="3987755" cy="182334"/>
            <a:chOff x="2652205" y="6138060"/>
            <a:chExt cx="3987755" cy="182334"/>
          </a:xfrm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0B4CF1E8-1B1D-3876-3749-34A3AFFC7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652205" y="6138060"/>
              <a:ext cx="3987755" cy="182334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93B0C2F-79EB-B1FB-E5D1-5E2118A00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50"/>
          <a:stretch/>
        </p:blipFill>
        <p:spPr>
          <a:xfrm>
            <a:off x="962457" y="1138300"/>
            <a:ext cx="8981209" cy="31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3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7781" y="2005353"/>
            <a:ext cx="6329200" cy="5540656"/>
            <a:chOff x="2287781" y="2005353"/>
            <a:chExt cx="6329200" cy="55406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7781" y="2005353"/>
              <a:ext cx="6329200" cy="55406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089826" y="1406970"/>
            <a:ext cx="10087666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지명권  포기를  한  경우와  크롤링에서  같이  수집된  빈  데이터를  삭제하였습니다.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063958" y="297553"/>
            <a:ext cx="7165269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_신인선수 이름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3956" y="297553"/>
            <a:ext cx="7165269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_신인선수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9379" y="1784359"/>
            <a:ext cx="6506003" cy="5956378"/>
            <a:chOff x="2199379" y="1784359"/>
            <a:chExt cx="6506003" cy="59563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9379" y="1784359"/>
              <a:ext cx="6506003" cy="595637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35065" y="1478009"/>
            <a:ext cx="81851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kbl.or.kr에서  앞에서  크롤링한  신인선수  이름을  활용하여  신인선수  기록을  크롤링  하였습니다.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3956" y="297553"/>
            <a:ext cx="7165269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_신인선수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9379" y="1247686"/>
            <a:ext cx="6506003" cy="6493051"/>
            <a:chOff x="2199379" y="1247686"/>
            <a:chExt cx="6506003" cy="64930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9379" y="1247686"/>
              <a:ext cx="6506003" cy="6493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3956" y="297553"/>
            <a:ext cx="7165269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_신인선수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9379" y="1247686"/>
            <a:ext cx="6506003" cy="6493051"/>
            <a:chOff x="2199379" y="1247686"/>
            <a:chExt cx="6506003" cy="64930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9379" y="1247686"/>
              <a:ext cx="6506003" cy="6493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3956" y="297553"/>
            <a:ext cx="7165269" cy="1140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kern="0" spc="-4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데이터 수집</a:t>
            </a:r>
            <a:r>
              <a:rPr lang="en-US" sz="2400" kern="0" spc="-200" dirty="0">
                <a:solidFill>
                  <a:srgbClr val="383838"/>
                </a:solidFill>
                <a:latin typeface="S-Core Dream 7 ExtraBold" pitchFamily="34" charset="0"/>
                <a:cs typeface="S-Core Dream 7 ExtraBold" pitchFamily="34" charset="0"/>
              </a:rPr>
              <a:t>_신인선수 기록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259431" y="774679"/>
            <a:ext cx="2645331" cy="185906"/>
            <a:chOff x="8259431" y="774679"/>
            <a:chExt cx="2645331" cy="185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431" y="774679"/>
              <a:ext cx="2645331" cy="18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389" y="1836077"/>
            <a:ext cx="10481984" cy="5233795"/>
            <a:chOff x="211389" y="1836077"/>
            <a:chExt cx="10481984" cy="5233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389" y="1836077"/>
              <a:ext cx="10481984" cy="523379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87998" y="1396741"/>
            <a:ext cx="6793150" cy="411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kern="0" spc="-100" dirty="0">
                <a:solidFill>
                  <a:srgbClr val="383838"/>
                </a:solidFill>
                <a:latin typeface="S-Core Dream 3 Light" pitchFamily="34" charset="0"/>
                <a:cs typeface="S-Core Dream 3 Light" pitchFamily="34" charset="0"/>
              </a:rPr>
              <a:t>신인  선수  기록  크롤링을 통하여 생성된 csv파일입니다.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774680"/>
            <a:ext cx="2645331" cy="185906"/>
            <a:chOff x="0" y="774680"/>
            <a:chExt cx="2645331" cy="185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680"/>
              <a:ext cx="2645331" cy="185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720</ep:Words>
  <ep:PresentationFormat>사용자 지정</ep:PresentationFormat>
  <ep:Paragraphs>123</ep:Paragraphs>
  <ep:Slides>40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2022-12-07T00:27:21.000</dcterms:created>
  <dc:creator>officegen</dc:creator>
  <cp:lastModifiedBy>Yun</cp:lastModifiedBy>
  <dcterms:modified xsi:type="dcterms:W3CDTF">2022-12-14T03:15:35.557</dcterms:modified>
  <cp:revision>7</cp:revision>
  <dc:title>PowerPoint 프레젠테이션</dc:title>
  <cp:version/>
</cp:coreProperties>
</file>